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438" y="132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smee Stam - Grote Kerk Naarden" userId="25fdb998-2b47-47ab-8699-33fad76ab176" providerId="ADAL" clId="{73D98E85-712C-4C5F-836D-1FCAD5019E18}"/>
    <pc:docChg chg="undo custSel modSld">
      <pc:chgData name="Esmee Stam - Grote Kerk Naarden" userId="25fdb998-2b47-47ab-8699-33fad76ab176" providerId="ADAL" clId="{73D98E85-712C-4C5F-836D-1FCAD5019E18}" dt="2026-05-04T14:18:22.349" v="124" actId="2165"/>
      <pc:docMkLst>
        <pc:docMk/>
      </pc:docMkLst>
      <pc:sldChg chg="modSp mod">
        <pc:chgData name="Esmee Stam - Grote Kerk Naarden" userId="25fdb998-2b47-47ab-8699-33fad76ab176" providerId="ADAL" clId="{73D98E85-712C-4C5F-836D-1FCAD5019E18}" dt="2026-05-04T14:17:32.009" v="112" actId="20577"/>
        <pc:sldMkLst>
          <pc:docMk/>
          <pc:sldMk cId="0" sldId="256"/>
        </pc:sldMkLst>
        <pc:graphicFrameChg chg="mod modGraphic">
          <ac:chgData name="Esmee Stam - Grote Kerk Naarden" userId="25fdb998-2b47-47ab-8699-33fad76ab176" providerId="ADAL" clId="{73D98E85-712C-4C5F-836D-1FCAD5019E18}" dt="2026-05-04T14:17:32.009" v="112" actId="20577"/>
          <ac:graphicFrameMkLst>
            <pc:docMk/>
            <pc:sldMk cId="0" sldId="256"/>
            <ac:graphicFrameMk id="3" creationId="{00000000-0000-0000-0000-000000000000}"/>
          </ac:graphicFrameMkLst>
        </pc:graphicFrameChg>
      </pc:sldChg>
      <pc:sldChg chg="addSp modSp mod">
        <pc:chgData name="Esmee Stam - Grote Kerk Naarden" userId="25fdb998-2b47-47ab-8699-33fad76ab176" providerId="ADAL" clId="{73D98E85-712C-4C5F-836D-1FCAD5019E18}" dt="2026-05-04T14:18:22.349" v="124" actId="2165"/>
        <pc:sldMkLst>
          <pc:docMk/>
          <pc:sldMk cId="144893270" sldId="257"/>
        </pc:sldMkLst>
        <pc:graphicFrameChg chg="mod modGraphic">
          <ac:chgData name="Esmee Stam - Grote Kerk Naarden" userId="25fdb998-2b47-47ab-8699-33fad76ab176" providerId="ADAL" clId="{73D98E85-712C-4C5F-836D-1FCAD5019E18}" dt="2026-05-04T14:18:22.349" v="124" actId="2165"/>
          <ac:graphicFrameMkLst>
            <pc:docMk/>
            <pc:sldMk cId="144893270" sldId="257"/>
            <ac:graphicFrameMk id="3" creationId="{58456327-682C-E0E7-65F8-5F9920DA72F9}"/>
          </ac:graphicFrameMkLst>
        </pc:graphicFrameChg>
        <pc:graphicFrameChg chg="add mod">
          <ac:chgData name="Esmee Stam - Grote Kerk Naarden" userId="25fdb998-2b47-47ab-8699-33fad76ab176" providerId="ADAL" clId="{73D98E85-712C-4C5F-836D-1FCAD5019E18}" dt="2026-05-04T14:17:54.250" v="116"/>
          <ac:graphicFrameMkLst>
            <pc:docMk/>
            <pc:sldMk cId="144893270" sldId="257"/>
            <ac:graphicFrameMk id="4" creationId="{49DBF1F9-647A-C968-7AB9-7F739D4FCC2B}"/>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2800" b="1" i="0">
                <a:solidFill>
                  <a:srgbClr val="003881"/>
                </a:solidFill>
                <a:latin typeface="Georgia"/>
                <a:cs typeface="Georgi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3881"/>
                </a:solidFill>
                <a:latin typeface="Georgia"/>
                <a:cs typeface="Georgia"/>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3881"/>
                </a:solidFill>
                <a:latin typeface="Georgia"/>
                <a:cs typeface="Georgia"/>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1" i="0">
                <a:solidFill>
                  <a:srgbClr val="003881"/>
                </a:solidFill>
                <a:latin typeface="Georgia"/>
                <a:cs typeface="Georgi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12192000" h="6858000">
                <a:moveTo>
                  <a:pt x="12192000" y="0"/>
                </a:moveTo>
                <a:lnTo>
                  <a:pt x="0" y="0"/>
                </a:lnTo>
                <a:lnTo>
                  <a:pt x="0" y="6858000"/>
                </a:lnTo>
                <a:lnTo>
                  <a:pt x="12192000" y="6858000"/>
                </a:lnTo>
                <a:lnTo>
                  <a:pt x="12192000" y="0"/>
                </a:lnTo>
                <a:close/>
              </a:path>
            </a:pathLst>
          </a:custGeom>
          <a:solidFill>
            <a:srgbClr val="E1CAB5"/>
          </a:solidFill>
        </p:spPr>
        <p:txBody>
          <a:bodyPr wrap="square" lIns="0" tIns="0" rIns="0" bIns="0" rtlCol="0"/>
          <a:lstStyle/>
          <a:p>
            <a:endParaRPr/>
          </a:p>
        </p:txBody>
      </p:sp>
      <p:pic>
        <p:nvPicPr>
          <p:cNvPr id="17" name="bg object 17"/>
          <p:cNvPicPr/>
          <p:nvPr/>
        </p:nvPicPr>
        <p:blipFill>
          <a:blip r:embed="rId7" cstate="print"/>
          <a:stretch>
            <a:fillRect/>
          </a:stretch>
        </p:blipFill>
        <p:spPr>
          <a:xfrm>
            <a:off x="5908243" y="6405712"/>
            <a:ext cx="374903" cy="274319"/>
          </a:xfrm>
          <a:prstGeom prst="rect">
            <a:avLst/>
          </a:prstGeom>
        </p:spPr>
      </p:pic>
      <p:pic>
        <p:nvPicPr>
          <p:cNvPr id="18" name="bg object 18"/>
          <p:cNvPicPr/>
          <p:nvPr/>
        </p:nvPicPr>
        <p:blipFill>
          <a:blip r:embed="rId8" cstate="print"/>
          <a:stretch>
            <a:fillRect/>
          </a:stretch>
        </p:blipFill>
        <p:spPr>
          <a:xfrm>
            <a:off x="34141" y="34142"/>
            <a:ext cx="904311" cy="678238"/>
          </a:xfrm>
          <a:prstGeom prst="rect">
            <a:avLst/>
          </a:prstGeom>
        </p:spPr>
      </p:pic>
      <p:sp>
        <p:nvSpPr>
          <p:cNvPr id="2" name="Holder 2"/>
          <p:cNvSpPr>
            <a:spLocks noGrp="1"/>
          </p:cNvSpPr>
          <p:nvPr>
            <p:ph type="title"/>
          </p:nvPr>
        </p:nvSpPr>
        <p:spPr>
          <a:xfrm>
            <a:off x="984664" y="482526"/>
            <a:ext cx="9224645" cy="513715"/>
          </a:xfrm>
          <a:prstGeom prst="rect">
            <a:avLst/>
          </a:prstGeom>
        </p:spPr>
        <p:txBody>
          <a:bodyPr wrap="square" lIns="0" tIns="0" rIns="0" bIns="0">
            <a:spAutoFit/>
          </a:bodyPr>
          <a:lstStyle>
            <a:lvl1pPr>
              <a:defRPr sz="2800" b="1" i="0">
                <a:solidFill>
                  <a:srgbClr val="003881"/>
                </a:solidFill>
                <a:latin typeface="Georgia"/>
                <a:cs typeface="Georgia"/>
              </a:defRPr>
            </a:lvl1pPr>
          </a:lstStyle>
          <a:p>
            <a:endParaRPr/>
          </a:p>
        </p:txBody>
      </p:sp>
      <p:sp>
        <p:nvSpPr>
          <p:cNvPr id="3" name="Holder 3"/>
          <p:cNvSpPr>
            <a:spLocks noGrp="1"/>
          </p:cNvSpPr>
          <p:nvPr>
            <p:ph type="body" idx="1"/>
          </p:nvPr>
        </p:nvSpPr>
        <p:spPr>
          <a:xfrm>
            <a:off x="1005417" y="1920524"/>
            <a:ext cx="10105390" cy="22225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5/4/2026</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‹nr.›</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descr="$PPTXTitle"/>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pPr>
            <a:r>
              <a:rPr dirty="0"/>
              <a:t>Raad</a:t>
            </a:r>
            <a:r>
              <a:rPr spc="-75" dirty="0"/>
              <a:t> </a:t>
            </a:r>
            <a:r>
              <a:rPr sz="3200" dirty="0"/>
              <a:t>van</a:t>
            </a:r>
            <a:r>
              <a:rPr sz="3200" spc="-165" dirty="0"/>
              <a:t> </a:t>
            </a:r>
            <a:r>
              <a:rPr dirty="0"/>
              <a:t>Toezicht</a:t>
            </a:r>
            <a:r>
              <a:rPr spc="-35" dirty="0"/>
              <a:t> </a:t>
            </a:r>
            <a:r>
              <a:rPr dirty="0"/>
              <a:t>-</a:t>
            </a:r>
            <a:r>
              <a:rPr spc="-80" dirty="0"/>
              <a:t> </a:t>
            </a:r>
            <a:r>
              <a:rPr dirty="0"/>
              <a:t>Stichting</a:t>
            </a:r>
            <a:r>
              <a:rPr spc="-55" dirty="0"/>
              <a:t> </a:t>
            </a:r>
            <a:r>
              <a:rPr dirty="0"/>
              <a:t>Grote</a:t>
            </a:r>
            <a:r>
              <a:rPr spc="-65" dirty="0"/>
              <a:t> </a:t>
            </a:r>
            <a:r>
              <a:rPr dirty="0"/>
              <a:t>Kerk</a:t>
            </a:r>
            <a:r>
              <a:rPr spc="-60" dirty="0"/>
              <a:t> </a:t>
            </a:r>
            <a:r>
              <a:rPr spc="-10" dirty="0"/>
              <a:t>Naarden</a:t>
            </a:r>
            <a:endParaRPr sz="3200"/>
          </a:p>
        </p:txBody>
      </p:sp>
      <p:graphicFrame>
        <p:nvGraphicFramePr>
          <p:cNvPr id="3" name="object 3"/>
          <p:cNvGraphicFramePr>
            <a:graphicFrameLocks noGrp="1"/>
          </p:cNvGraphicFramePr>
          <p:nvPr>
            <p:extLst>
              <p:ext uri="{D42A27DB-BD31-4B8C-83A1-F6EECF244321}">
                <p14:modId xmlns:p14="http://schemas.microsoft.com/office/powerpoint/2010/main" val="3907322420"/>
              </p:ext>
            </p:extLst>
          </p:nvPr>
        </p:nvGraphicFramePr>
        <p:xfrm>
          <a:off x="1043517" y="1920524"/>
          <a:ext cx="10016488" cy="1852295"/>
        </p:xfrm>
        <a:graphic>
          <a:graphicData uri="http://schemas.openxmlformats.org/drawingml/2006/table">
            <a:tbl>
              <a:tblPr firstRow="1" bandRow="1">
                <a:tableStyleId>{2D5ABB26-0587-4C30-8999-92F81FD0307C}</a:tableStyleId>
              </a:tblPr>
              <a:tblGrid>
                <a:gridCol w="3338829">
                  <a:extLst>
                    <a:ext uri="{9D8B030D-6E8A-4147-A177-3AD203B41FA5}">
                      <a16:colId xmlns:a16="http://schemas.microsoft.com/office/drawing/2014/main" val="20000"/>
                    </a:ext>
                  </a:extLst>
                </a:gridCol>
                <a:gridCol w="1478914">
                  <a:extLst>
                    <a:ext uri="{9D8B030D-6E8A-4147-A177-3AD203B41FA5}">
                      <a16:colId xmlns:a16="http://schemas.microsoft.com/office/drawing/2014/main" val="20001"/>
                    </a:ext>
                  </a:extLst>
                </a:gridCol>
                <a:gridCol w="5198745">
                  <a:extLst>
                    <a:ext uri="{9D8B030D-6E8A-4147-A177-3AD203B41FA5}">
                      <a16:colId xmlns:a16="http://schemas.microsoft.com/office/drawing/2014/main" val="20002"/>
                    </a:ext>
                  </a:extLst>
                </a:gridCol>
              </a:tblGrid>
              <a:tr h="370205">
                <a:tc>
                  <a:txBody>
                    <a:bodyPr/>
                    <a:lstStyle/>
                    <a:p>
                      <a:pPr>
                        <a:lnSpc>
                          <a:spcPct val="100000"/>
                        </a:lnSpc>
                      </a:pPr>
                      <a:endParaRPr sz="1500">
                        <a:latin typeface="Times New Roman"/>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tc>
                  <a:txBody>
                    <a:bodyPr/>
                    <a:lstStyle/>
                    <a:p>
                      <a:pPr>
                        <a:lnSpc>
                          <a:spcPct val="100000"/>
                        </a:lnSpc>
                      </a:pPr>
                      <a:endParaRPr sz="1500">
                        <a:latin typeface="Times New Roman"/>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tc>
                  <a:txBody>
                    <a:bodyPr/>
                    <a:lstStyle/>
                    <a:p>
                      <a:pPr>
                        <a:lnSpc>
                          <a:spcPct val="100000"/>
                        </a:lnSpc>
                      </a:pPr>
                      <a:endParaRPr sz="1500" dirty="0">
                        <a:latin typeface="Times New Roman"/>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extLst>
                  <a:ext uri="{0D108BD9-81ED-4DB2-BD59-A6C34878D82A}">
                    <a16:rowId xmlns:a16="http://schemas.microsoft.com/office/drawing/2014/main" val="10000"/>
                  </a:ext>
                </a:extLst>
              </a:tr>
              <a:tr h="370205">
                <a:tc>
                  <a:txBody>
                    <a:bodyPr/>
                    <a:lstStyle/>
                    <a:p>
                      <a:pPr marL="90805">
                        <a:lnSpc>
                          <a:spcPct val="100000"/>
                        </a:lnSpc>
                        <a:spcBef>
                          <a:spcPts val="315"/>
                        </a:spcBef>
                      </a:pPr>
                      <a:r>
                        <a:rPr sz="1400" dirty="0">
                          <a:solidFill>
                            <a:srgbClr val="003881"/>
                          </a:solidFill>
                          <a:latin typeface="Arial"/>
                          <a:cs typeface="Arial"/>
                        </a:rPr>
                        <a:t>Evert</a:t>
                      </a:r>
                      <a:r>
                        <a:rPr sz="1400" spc="-20" dirty="0">
                          <a:solidFill>
                            <a:srgbClr val="003881"/>
                          </a:solidFill>
                          <a:latin typeface="Arial"/>
                          <a:cs typeface="Arial"/>
                        </a:rPr>
                        <a:t> </a:t>
                      </a:r>
                      <a:r>
                        <a:rPr sz="1400" spc="-10" dirty="0">
                          <a:solidFill>
                            <a:srgbClr val="003881"/>
                          </a:solidFill>
                          <a:latin typeface="Arial"/>
                          <a:cs typeface="Arial"/>
                        </a:rPr>
                        <a:t>Verhulp</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sz="1400" spc="-10" dirty="0">
                          <a:solidFill>
                            <a:srgbClr val="003881"/>
                          </a:solidFill>
                          <a:latin typeface="Arial"/>
                          <a:cs typeface="Arial"/>
                        </a:rPr>
                        <a:t>Voorzitter</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lang="nl-NL" sz="1400" dirty="0">
                          <a:solidFill>
                            <a:srgbClr val="003881"/>
                          </a:solidFill>
                          <a:latin typeface="Arial"/>
                          <a:cs typeface="Arial"/>
                        </a:rPr>
                        <a:t>Benoemd 1-12-2018. Aftreden 30-11-2027. </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extLst>
                  <a:ext uri="{0D108BD9-81ED-4DB2-BD59-A6C34878D82A}">
                    <a16:rowId xmlns:a16="http://schemas.microsoft.com/office/drawing/2014/main" val="10001"/>
                  </a:ext>
                </a:extLst>
              </a:tr>
              <a:tr h="370840">
                <a:tc>
                  <a:txBody>
                    <a:bodyPr/>
                    <a:lstStyle/>
                    <a:p>
                      <a:pPr marL="90805">
                        <a:lnSpc>
                          <a:spcPct val="100000"/>
                        </a:lnSpc>
                        <a:spcBef>
                          <a:spcPts val="315"/>
                        </a:spcBef>
                      </a:pPr>
                      <a:r>
                        <a:rPr sz="1400" dirty="0">
                          <a:solidFill>
                            <a:srgbClr val="003881"/>
                          </a:solidFill>
                          <a:latin typeface="Arial"/>
                          <a:cs typeface="Arial"/>
                        </a:rPr>
                        <a:t>Karen</a:t>
                      </a:r>
                      <a:r>
                        <a:rPr sz="1400" spc="-45" dirty="0">
                          <a:solidFill>
                            <a:srgbClr val="003881"/>
                          </a:solidFill>
                          <a:latin typeface="Arial"/>
                          <a:cs typeface="Arial"/>
                        </a:rPr>
                        <a:t> </a:t>
                      </a:r>
                      <a:r>
                        <a:rPr sz="1400" spc="-10" dirty="0">
                          <a:solidFill>
                            <a:srgbClr val="003881"/>
                          </a:solidFill>
                          <a:latin typeface="Arial"/>
                          <a:cs typeface="Arial"/>
                        </a:rPr>
                        <a:t>Keeman</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lang="nl-NL" sz="1400" dirty="0">
                          <a:solidFill>
                            <a:srgbClr val="003881"/>
                          </a:solidFill>
                          <a:latin typeface="Arial"/>
                          <a:cs typeface="Arial"/>
                        </a:rPr>
                        <a:t>Benoemd 1-2-2020. Aftreden 31-1-2029. </a:t>
                      </a:r>
                      <a:endParaRPr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extLst>
                  <a:ext uri="{0D108BD9-81ED-4DB2-BD59-A6C34878D82A}">
                    <a16:rowId xmlns:a16="http://schemas.microsoft.com/office/drawing/2014/main" val="10002"/>
                  </a:ext>
                </a:extLst>
              </a:tr>
              <a:tr h="370205">
                <a:tc>
                  <a:txBody>
                    <a:bodyPr/>
                    <a:lstStyle/>
                    <a:p>
                      <a:pPr marL="90805">
                        <a:lnSpc>
                          <a:spcPct val="100000"/>
                        </a:lnSpc>
                        <a:spcBef>
                          <a:spcPts val="315"/>
                        </a:spcBef>
                      </a:pPr>
                      <a:r>
                        <a:rPr lang="nl-NL" sz="1400" dirty="0">
                          <a:solidFill>
                            <a:srgbClr val="003881"/>
                          </a:solidFill>
                          <a:latin typeface="Arial"/>
                          <a:cs typeface="Arial"/>
                        </a:rPr>
                        <a:t>Leen van der Pols</a:t>
                      </a:r>
                      <a:endParaRPr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tc>
                  <a:txBody>
                    <a:bodyPr/>
                    <a:lstStyle/>
                    <a:p>
                      <a:pPr marL="90805" marR="0" lvl="0" indent="0" defTabSz="914400" eaLnBrk="1" fontAlgn="auto" latinLnBrk="0" hangingPunct="1">
                        <a:lnSpc>
                          <a:spcPct val="100000"/>
                        </a:lnSpc>
                        <a:spcBef>
                          <a:spcPts val="315"/>
                        </a:spcBef>
                        <a:spcAft>
                          <a:spcPts val="0"/>
                        </a:spcAft>
                        <a:buClrTx/>
                        <a:buSzTx/>
                        <a:buFontTx/>
                        <a:buNone/>
                        <a:tabLst/>
                        <a:defRPr/>
                      </a:pPr>
                      <a:r>
                        <a:rPr lang="nl-NL" sz="1400" dirty="0">
                          <a:solidFill>
                            <a:srgbClr val="003881"/>
                          </a:solidFill>
                          <a:latin typeface="Arial"/>
                          <a:cs typeface="Arial"/>
                        </a:rPr>
                        <a:t>Benoemd 6 -1- 2025. Eerste termijn 5-1- 2029</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extLst>
                  <a:ext uri="{0D108BD9-81ED-4DB2-BD59-A6C34878D82A}">
                    <a16:rowId xmlns:a16="http://schemas.microsoft.com/office/drawing/2014/main" val="10003"/>
                  </a:ext>
                </a:extLst>
              </a:tr>
              <a:tr h="370840">
                <a:tc>
                  <a:txBody>
                    <a:bodyPr/>
                    <a:lstStyle/>
                    <a:p>
                      <a:pPr marL="90805">
                        <a:lnSpc>
                          <a:spcPct val="100000"/>
                        </a:lnSpc>
                        <a:spcBef>
                          <a:spcPts val="315"/>
                        </a:spcBef>
                      </a:pPr>
                      <a:r>
                        <a:rPr lang="nl-NL" sz="1400" dirty="0">
                          <a:solidFill>
                            <a:srgbClr val="003881"/>
                          </a:solidFill>
                          <a:latin typeface="Arial"/>
                          <a:cs typeface="Arial"/>
                        </a:rPr>
                        <a:t>Mireille Linck</a:t>
                      </a:r>
                      <a:endParaRPr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lang="nl-NL" sz="1400" dirty="0">
                          <a:solidFill>
                            <a:srgbClr val="003881"/>
                          </a:solidFill>
                          <a:latin typeface="Arial"/>
                          <a:cs typeface="Arial"/>
                        </a:rPr>
                        <a:t>Benoemd 23-9-2025. Eerste termijn 22-9-2029</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2AD13-CB6C-379A-F461-439710515611}"/>
            </a:ext>
          </a:extLst>
        </p:cNvPr>
        <p:cNvGrpSpPr/>
        <p:nvPr/>
      </p:nvGrpSpPr>
      <p:grpSpPr>
        <a:xfrm>
          <a:off x="0" y="0"/>
          <a:ext cx="0" cy="0"/>
          <a:chOff x="0" y="0"/>
          <a:chExt cx="0" cy="0"/>
        </a:xfrm>
      </p:grpSpPr>
      <p:sp>
        <p:nvSpPr>
          <p:cNvPr id="2" name="object 2" descr="$PPTXTitle">
            <a:extLst>
              <a:ext uri="{FF2B5EF4-FFF2-40B4-BE49-F238E27FC236}">
                <a16:creationId xmlns:a16="http://schemas.microsoft.com/office/drawing/2014/main" id="{CDBAE907-15E7-80C8-9CFE-ABDA431EDE9E}"/>
              </a:ext>
            </a:extLst>
          </p:cNvPr>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pPr>
            <a:r>
              <a:rPr dirty="0"/>
              <a:t>Raad</a:t>
            </a:r>
            <a:r>
              <a:rPr spc="-75" dirty="0"/>
              <a:t> </a:t>
            </a:r>
            <a:r>
              <a:rPr sz="3200" dirty="0"/>
              <a:t>van</a:t>
            </a:r>
            <a:r>
              <a:rPr sz="3200" spc="-165" dirty="0"/>
              <a:t> </a:t>
            </a:r>
            <a:r>
              <a:rPr dirty="0"/>
              <a:t>Toezicht</a:t>
            </a:r>
            <a:r>
              <a:rPr spc="-35" dirty="0"/>
              <a:t> </a:t>
            </a:r>
            <a:r>
              <a:rPr dirty="0"/>
              <a:t>-</a:t>
            </a:r>
            <a:r>
              <a:rPr spc="-80" dirty="0"/>
              <a:t> </a:t>
            </a:r>
            <a:r>
              <a:rPr dirty="0"/>
              <a:t>Stichting</a:t>
            </a:r>
            <a:r>
              <a:rPr spc="-55" dirty="0"/>
              <a:t> </a:t>
            </a:r>
            <a:r>
              <a:rPr dirty="0"/>
              <a:t>Grote</a:t>
            </a:r>
            <a:r>
              <a:rPr spc="-65" dirty="0"/>
              <a:t> </a:t>
            </a:r>
            <a:r>
              <a:rPr dirty="0"/>
              <a:t>Kerk</a:t>
            </a:r>
            <a:r>
              <a:rPr spc="-60" dirty="0"/>
              <a:t> </a:t>
            </a:r>
            <a:r>
              <a:rPr spc="-10" dirty="0"/>
              <a:t>Naarden</a:t>
            </a:r>
            <a:endParaRPr sz="3200"/>
          </a:p>
        </p:txBody>
      </p:sp>
      <p:graphicFrame>
        <p:nvGraphicFramePr>
          <p:cNvPr id="3" name="object 3">
            <a:extLst>
              <a:ext uri="{FF2B5EF4-FFF2-40B4-BE49-F238E27FC236}">
                <a16:creationId xmlns:a16="http://schemas.microsoft.com/office/drawing/2014/main" id="{58456327-682C-E0E7-65F8-5F9920DA72F9}"/>
              </a:ext>
            </a:extLst>
          </p:cNvPr>
          <p:cNvGraphicFramePr>
            <a:graphicFrameLocks noGrp="1"/>
          </p:cNvGraphicFramePr>
          <p:nvPr>
            <p:extLst>
              <p:ext uri="{D42A27DB-BD31-4B8C-83A1-F6EECF244321}">
                <p14:modId xmlns:p14="http://schemas.microsoft.com/office/powerpoint/2010/main" val="3842595477"/>
              </p:ext>
            </p:extLst>
          </p:nvPr>
        </p:nvGraphicFramePr>
        <p:xfrm>
          <a:off x="1087756" y="1219200"/>
          <a:ext cx="10016488" cy="4605655"/>
        </p:xfrm>
        <a:graphic>
          <a:graphicData uri="http://schemas.openxmlformats.org/drawingml/2006/table">
            <a:tbl>
              <a:tblPr firstRow="1" bandRow="1">
                <a:tableStyleId>{2D5ABB26-0587-4C30-8999-92F81FD0307C}</a:tableStyleId>
              </a:tblPr>
              <a:tblGrid>
                <a:gridCol w="3338829">
                  <a:extLst>
                    <a:ext uri="{9D8B030D-6E8A-4147-A177-3AD203B41FA5}">
                      <a16:colId xmlns:a16="http://schemas.microsoft.com/office/drawing/2014/main" val="20000"/>
                    </a:ext>
                  </a:extLst>
                </a:gridCol>
                <a:gridCol w="1478914">
                  <a:extLst>
                    <a:ext uri="{9D8B030D-6E8A-4147-A177-3AD203B41FA5}">
                      <a16:colId xmlns:a16="http://schemas.microsoft.com/office/drawing/2014/main" val="20001"/>
                    </a:ext>
                  </a:extLst>
                </a:gridCol>
                <a:gridCol w="5198745">
                  <a:extLst>
                    <a:ext uri="{9D8B030D-6E8A-4147-A177-3AD203B41FA5}">
                      <a16:colId xmlns:a16="http://schemas.microsoft.com/office/drawing/2014/main" val="20002"/>
                    </a:ext>
                  </a:extLst>
                </a:gridCol>
              </a:tblGrid>
              <a:tr h="370205">
                <a:tc>
                  <a:txBody>
                    <a:bodyPr/>
                    <a:lstStyle/>
                    <a:p>
                      <a:pPr>
                        <a:lnSpc>
                          <a:spcPct val="100000"/>
                        </a:lnSpc>
                      </a:pPr>
                      <a:endParaRPr sz="1500">
                        <a:latin typeface="Times New Roman"/>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tc>
                  <a:txBody>
                    <a:bodyPr/>
                    <a:lstStyle/>
                    <a:p>
                      <a:pPr>
                        <a:lnSpc>
                          <a:spcPct val="100000"/>
                        </a:lnSpc>
                      </a:pPr>
                      <a:endParaRPr sz="1500" dirty="0">
                        <a:latin typeface="Times New Roman"/>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tc>
                  <a:txBody>
                    <a:bodyPr/>
                    <a:lstStyle/>
                    <a:p>
                      <a:pPr>
                        <a:lnSpc>
                          <a:spcPct val="100000"/>
                        </a:lnSpc>
                      </a:pPr>
                      <a:r>
                        <a:rPr lang="nl-NL" sz="1600" b="1" dirty="0">
                          <a:solidFill>
                            <a:schemeClr val="bg1">
                              <a:lumMod val="95000"/>
                            </a:schemeClr>
                          </a:solidFill>
                          <a:latin typeface="Georgia" panose="02040502050405020303" pitchFamily="18" charset="0"/>
                          <a:cs typeface="Times New Roman"/>
                        </a:rPr>
                        <a:t> Nevenfuncties</a:t>
                      </a:r>
                      <a:endParaRPr sz="1600" b="1" dirty="0">
                        <a:solidFill>
                          <a:schemeClr val="bg1">
                            <a:lumMod val="95000"/>
                          </a:schemeClr>
                        </a:solidFill>
                        <a:latin typeface="Georgia" panose="02040502050405020303" pitchFamily="18" charset="0"/>
                        <a:cs typeface="Times New Roman"/>
                      </a:endParaRPr>
                    </a:p>
                  </a:txBody>
                  <a:tcPr marL="0" marR="0" marT="0" marB="0">
                    <a:lnL w="12700">
                      <a:solidFill>
                        <a:srgbClr val="E1CAB5"/>
                      </a:solidFill>
                      <a:prstDash val="solid"/>
                    </a:lnL>
                    <a:lnR w="12700">
                      <a:solidFill>
                        <a:srgbClr val="E1CAB5"/>
                      </a:solidFill>
                      <a:prstDash val="solid"/>
                    </a:lnR>
                    <a:lnT w="12700">
                      <a:solidFill>
                        <a:srgbClr val="E1CAB5"/>
                      </a:solidFill>
                      <a:prstDash val="solid"/>
                    </a:lnT>
                    <a:lnB w="38100">
                      <a:solidFill>
                        <a:srgbClr val="E1CAB5"/>
                      </a:solidFill>
                      <a:prstDash val="solid"/>
                    </a:lnB>
                    <a:solidFill>
                      <a:srgbClr val="003985"/>
                    </a:solidFill>
                  </a:tcPr>
                </a:tc>
                <a:extLst>
                  <a:ext uri="{0D108BD9-81ED-4DB2-BD59-A6C34878D82A}">
                    <a16:rowId xmlns:a16="http://schemas.microsoft.com/office/drawing/2014/main" val="10000"/>
                  </a:ext>
                </a:extLst>
              </a:tr>
              <a:tr h="370205">
                <a:tc>
                  <a:txBody>
                    <a:bodyPr/>
                    <a:lstStyle/>
                    <a:p>
                      <a:pPr marL="90805">
                        <a:lnSpc>
                          <a:spcPct val="100000"/>
                        </a:lnSpc>
                        <a:spcBef>
                          <a:spcPts val="315"/>
                        </a:spcBef>
                      </a:pPr>
                      <a:r>
                        <a:rPr sz="1400" dirty="0">
                          <a:solidFill>
                            <a:srgbClr val="003881"/>
                          </a:solidFill>
                          <a:latin typeface="Arial"/>
                          <a:cs typeface="Arial"/>
                        </a:rPr>
                        <a:t>Evert</a:t>
                      </a:r>
                      <a:r>
                        <a:rPr sz="1400" spc="-20" dirty="0">
                          <a:solidFill>
                            <a:srgbClr val="003881"/>
                          </a:solidFill>
                          <a:latin typeface="Arial"/>
                          <a:cs typeface="Arial"/>
                        </a:rPr>
                        <a:t> </a:t>
                      </a:r>
                      <a:r>
                        <a:rPr sz="1400" spc="-10" dirty="0">
                          <a:solidFill>
                            <a:srgbClr val="003881"/>
                          </a:solidFill>
                          <a:latin typeface="Arial"/>
                          <a:cs typeface="Arial"/>
                        </a:rPr>
                        <a:t>Verhulp</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sz="1400" spc="-10" dirty="0">
                          <a:solidFill>
                            <a:srgbClr val="003881"/>
                          </a:solidFill>
                          <a:latin typeface="Arial"/>
                          <a:cs typeface="Arial"/>
                        </a:rPr>
                        <a:t>Voorzitter</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lang="nl-NL" sz="1400" dirty="0">
                          <a:solidFill>
                            <a:srgbClr val="003881"/>
                          </a:solidFill>
                          <a:latin typeface="Arial"/>
                          <a:cs typeface="Arial"/>
                        </a:rPr>
                        <a:t>Hoogleraar arbeidsrecht Universiteit van Amsterdam, lid adviescommissie migratie Gemeente Den Haag/Rotterdam, begeleider cao-onderhandelingsproces ziekenhuizen NZA, lid </a:t>
                      </a:r>
                      <a:r>
                        <a:rPr lang="nl-NL" sz="1400" dirty="0" err="1">
                          <a:solidFill>
                            <a:srgbClr val="003881"/>
                          </a:solidFill>
                          <a:latin typeface="Arial"/>
                          <a:cs typeface="Arial"/>
                        </a:rPr>
                        <a:t>Locale</a:t>
                      </a:r>
                      <a:r>
                        <a:rPr lang="nl-NL" sz="1400" dirty="0">
                          <a:solidFill>
                            <a:srgbClr val="003881"/>
                          </a:solidFill>
                          <a:latin typeface="Arial"/>
                          <a:cs typeface="Arial"/>
                        </a:rPr>
                        <a:t> Advies en Arbitragecommissie, directeur arbeidsmarktresearch UvA B.V., lid adviesraad SDU-opmaat, lid redactie Kluwer, </a:t>
                      </a:r>
                      <a:r>
                        <a:rPr lang="nl-NL" sz="1400" dirty="0" err="1">
                          <a:solidFill>
                            <a:srgbClr val="003881"/>
                          </a:solidFill>
                          <a:latin typeface="Arial"/>
                          <a:cs typeface="Arial"/>
                        </a:rPr>
                        <a:t>plv</a:t>
                      </a:r>
                      <a:r>
                        <a:rPr lang="nl-NL" sz="1400" dirty="0">
                          <a:solidFill>
                            <a:srgbClr val="003881"/>
                          </a:solidFill>
                          <a:latin typeface="Arial"/>
                          <a:cs typeface="Arial"/>
                        </a:rPr>
                        <a:t>. raadsheer Gerechtshof Amsterdam, lid Curatorium Ver. voor Arbeidsrecht-advocaten NI, voorzitter CAO ontslagcommissie Nationale Nederlanden, voorzitter bezwarencommissie sociaal plan Rabobank, lid Raad van commissarissen Unilever Holding Nederland BV, lid Raad van commissarissen IBM Nederland BV, voorzitter ontslagcommissie ING, lid Transitiecommissie Pensioenen ministerie sociale zaken en </a:t>
                      </a:r>
                      <a:r>
                        <a:rPr lang="nl-NL" sz="1400" dirty="0" err="1">
                          <a:solidFill>
                            <a:srgbClr val="003881"/>
                          </a:solidFill>
                          <a:latin typeface="Arial"/>
                          <a:cs typeface="Arial"/>
                        </a:rPr>
                        <a:t>werkgelenheid</a:t>
                      </a:r>
                      <a:r>
                        <a:rPr lang="nl-NL" sz="1400" dirty="0">
                          <a:solidFill>
                            <a:srgbClr val="003881"/>
                          </a:solidFill>
                          <a:latin typeface="Arial"/>
                          <a:cs typeface="Arial"/>
                        </a:rPr>
                        <a:t>. </a:t>
                      </a:r>
                    </a:p>
                  </a:txBody>
                  <a:tcPr marL="0" marR="0" marT="40005" marB="0">
                    <a:lnL w="12700">
                      <a:solidFill>
                        <a:srgbClr val="E1CAB5"/>
                      </a:solidFill>
                      <a:prstDash val="solid"/>
                    </a:lnL>
                    <a:lnR w="12700">
                      <a:solidFill>
                        <a:srgbClr val="E1CAB5"/>
                      </a:solidFill>
                      <a:prstDash val="solid"/>
                    </a:lnR>
                    <a:lnT w="38100">
                      <a:solidFill>
                        <a:srgbClr val="E1CAB5"/>
                      </a:solidFill>
                      <a:prstDash val="solid"/>
                    </a:lnT>
                    <a:lnB w="12700">
                      <a:solidFill>
                        <a:srgbClr val="E1CAB5"/>
                      </a:solidFill>
                      <a:prstDash val="solid"/>
                    </a:lnB>
                    <a:solidFill>
                      <a:srgbClr val="CACED9"/>
                    </a:solidFill>
                  </a:tcPr>
                </a:tc>
                <a:extLst>
                  <a:ext uri="{0D108BD9-81ED-4DB2-BD59-A6C34878D82A}">
                    <a16:rowId xmlns:a16="http://schemas.microsoft.com/office/drawing/2014/main" val="10001"/>
                  </a:ext>
                </a:extLst>
              </a:tr>
              <a:tr h="370840">
                <a:tc>
                  <a:txBody>
                    <a:bodyPr/>
                    <a:lstStyle/>
                    <a:p>
                      <a:pPr marL="90805">
                        <a:lnSpc>
                          <a:spcPct val="100000"/>
                        </a:lnSpc>
                        <a:spcBef>
                          <a:spcPts val="315"/>
                        </a:spcBef>
                      </a:pPr>
                      <a:r>
                        <a:rPr sz="1400" dirty="0">
                          <a:solidFill>
                            <a:srgbClr val="003881"/>
                          </a:solidFill>
                          <a:latin typeface="Arial"/>
                          <a:cs typeface="Arial"/>
                        </a:rPr>
                        <a:t>Karen</a:t>
                      </a:r>
                      <a:r>
                        <a:rPr sz="1400" spc="-45" dirty="0">
                          <a:solidFill>
                            <a:srgbClr val="003881"/>
                          </a:solidFill>
                          <a:latin typeface="Arial"/>
                          <a:cs typeface="Arial"/>
                        </a:rPr>
                        <a:t> </a:t>
                      </a:r>
                      <a:r>
                        <a:rPr sz="1400" spc="-10" dirty="0">
                          <a:solidFill>
                            <a:srgbClr val="003881"/>
                          </a:solidFill>
                          <a:latin typeface="Arial"/>
                          <a:cs typeface="Arial"/>
                        </a:rPr>
                        <a:t>Keeman</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lang="nl-NL" sz="1400" dirty="0">
                          <a:solidFill>
                            <a:srgbClr val="003881"/>
                          </a:solidFill>
                          <a:latin typeface="Arial"/>
                          <a:cs typeface="Arial"/>
                        </a:rPr>
                        <a:t>Vrijwilliger Ronald </a:t>
                      </a:r>
                      <a:r>
                        <a:rPr lang="nl-NL" sz="1400" dirty="0" err="1">
                          <a:solidFill>
                            <a:srgbClr val="003881"/>
                          </a:solidFill>
                          <a:latin typeface="Arial"/>
                          <a:cs typeface="Arial"/>
                        </a:rPr>
                        <a:t>McDonald</a:t>
                      </a:r>
                      <a:r>
                        <a:rPr lang="nl-NL" sz="1400" dirty="0">
                          <a:solidFill>
                            <a:srgbClr val="003881"/>
                          </a:solidFill>
                          <a:latin typeface="Arial"/>
                          <a:cs typeface="Arial"/>
                        </a:rPr>
                        <a:t> huis Utrecht</a:t>
                      </a:r>
                      <a:endParaRPr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extLst>
                  <a:ext uri="{0D108BD9-81ED-4DB2-BD59-A6C34878D82A}">
                    <a16:rowId xmlns:a16="http://schemas.microsoft.com/office/drawing/2014/main" val="10002"/>
                  </a:ext>
                </a:extLst>
              </a:tr>
              <a:tr h="370205">
                <a:tc>
                  <a:txBody>
                    <a:bodyPr/>
                    <a:lstStyle/>
                    <a:p>
                      <a:pPr marL="90805">
                        <a:lnSpc>
                          <a:spcPct val="100000"/>
                        </a:lnSpc>
                        <a:spcBef>
                          <a:spcPts val="315"/>
                        </a:spcBef>
                      </a:pPr>
                      <a:r>
                        <a:rPr lang="nl-NL" sz="1400" dirty="0">
                          <a:solidFill>
                            <a:srgbClr val="003881"/>
                          </a:solidFill>
                          <a:latin typeface="Arial"/>
                          <a:cs typeface="Arial"/>
                        </a:rPr>
                        <a:t>Leen</a:t>
                      </a:r>
                      <a:r>
                        <a:rPr lang="nl-NL" sz="1400" spc="-50" dirty="0">
                          <a:solidFill>
                            <a:srgbClr val="003881"/>
                          </a:solidFill>
                          <a:latin typeface="Arial"/>
                          <a:cs typeface="Arial"/>
                        </a:rPr>
                        <a:t> </a:t>
                      </a:r>
                      <a:r>
                        <a:rPr lang="nl-NL" sz="1400" dirty="0">
                          <a:solidFill>
                            <a:srgbClr val="003881"/>
                          </a:solidFill>
                          <a:latin typeface="Arial"/>
                          <a:cs typeface="Arial"/>
                        </a:rPr>
                        <a:t>van</a:t>
                      </a:r>
                      <a:r>
                        <a:rPr lang="nl-NL" sz="1400" spc="-25" dirty="0">
                          <a:solidFill>
                            <a:srgbClr val="003881"/>
                          </a:solidFill>
                          <a:latin typeface="Arial"/>
                          <a:cs typeface="Arial"/>
                        </a:rPr>
                        <a:t> </a:t>
                      </a:r>
                      <a:r>
                        <a:rPr lang="nl-NL" sz="1400" dirty="0">
                          <a:solidFill>
                            <a:srgbClr val="003881"/>
                          </a:solidFill>
                          <a:latin typeface="Arial"/>
                          <a:cs typeface="Arial"/>
                        </a:rPr>
                        <a:t>der</a:t>
                      </a:r>
                      <a:r>
                        <a:rPr lang="nl-NL" sz="1400" spc="-35" dirty="0">
                          <a:solidFill>
                            <a:srgbClr val="003881"/>
                          </a:solidFill>
                          <a:latin typeface="Arial"/>
                          <a:cs typeface="Arial"/>
                        </a:rPr>
                        <a:t> </a:t>
                      </a:r>
                      <a:r>
                        <a:rPr lang="nl-NL" sz="1400" spc="-20" dirty="0">
                          <a:solidFill>
                            <a:srgbClr val="003881"/>
                          </a:solidFill>
                          <a:latin typeface="Arial"/>
                          <a:cs typeface="Arial"/>
                        </a:rPr>
                        <a:t>Pols</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tc>
                  <a:txBody>
                    <a:bodyPr/>
                    <a:lstStyle/>
                    <a:p>
                      <a:pPr marL="90805">
                        <a:lnSpc>
                          <a:spcPct val="100000"/>
                        </a:lnSpc>
                        <a:spcBef>
                          <a:spcPts val="315"/>
                        </a:spcBef>
                      </a:pPr>
                      <a:r>
                        <a:rPr lang="nl-NL" sz="1400" dirty="0">
                          <a:solidFill>
                            <a:srgbClr val="003881"/>
                          </a:solidFill>
                          <a:latin typeface="Arial"/>
                          <a:cs typeface="Arial"/>
                        </a:rPr>
                        <a:t>Secretaris/penningmeester CDA Laren, Voorzitten </a:t>
                      </a:r>
                      <a:r>
                        <a:rPr lang="nl-NL" sz="1400" dirty="0" err="1">
                          <a:solidFill>
                            <a:srgbClr val="003881"/>
                          </a:solidFill>
                          <a:latin typeface="Arial"/>
                          <a:cs typeface="Arial"/>
                        </a:rPr>
                        <a:t>Clientenraad</a:t>
                      </a:r>
                      <a:r>
                        <a:rPr lang="nl-NL" sz="1400" dirty="0">
                          <a:solidFill>
                            <a:srgbClr val="003881"/>
                          </a:solidFill>
                          <a:latin typeface="Arial"/>
                          <a:cs typeface="Arial"/>
                        </a:rPr>
                        <a:t> verpleeghuis De Stichtse Hof, voorzitter Centrale </a:t>
                      </a:r>
                      <a:r>
                        <a:rPr lang="nl-NL" sz="1400" dirty="0" err="1">
                          <a:solidFill>
                            <a:srgbClr val="003881"/>
                          </a:solidFill>
                          <a:latin typeface="Arial"/>
                          <a:cs typeface="Arial"/>
                        </a:rPr>
                        <a:t>Clientenraad</a:t>
                      </a:r>
                      <a:r>
                        <a:rPr lang="nl-NL" sz="1400" dirty="0">
                          <a:solidFill>
                            <a:srgbClr val="003881"/>
                          </a:solidFill>
                          <a:latin typeface="Arial"/>
                          <a:cs typeface="Arial"/>
                        </a:rPr>
                        <a:t> </a:t>
                      </a:r>
                      <a:r>
                        <a:rPr lang="nl-NL" sz="1400" dirty="0" err="1">
                          <a:solidFill>
                            <a:srgbClr val="003881"/>
                          </a:solidFill>
                          <a:latin typeface="Arial"/>
                          <a:cs typeface="Arial"/>
                        </a:rPr>
                        <a:t>Vivium</a:t>
                      </a:r>
                      <a:r>
                        <a:rPr lang="nl-NL" sz="1400" dirty="0">
                          <a:solidFill>
                            <a:srgbClr val="003881"/>
                          </a:solidFill>
                          <a:latin typeface="Arial"/>
                          <a:cs typeface="Arial"/>
                        </a:rPr>
                        <a:t> Zorggroep Huizen, bestuurslid </a:t>
                      </a:r>
                      <a:r>
                        <a:rPr lang="nl-NL" sz="1400" dirty="0" err="1">
                          <a:solidFill>
                            <a:srgbClr val="003881"/>
                          </a:solidFill>
                          <a:latin typeface="Arial"/>
                          <a:cs typeface="Arial"/>
                        </a:rPr>
                        <a:t>Probus</a:t>
                      </a:r>
                      <a:r>
                        <a:rPr lang="nl-NL" sz="1400" dirty="0">
                          <a:solidFill>
                            <a:srgbClr val="003881"/>
                          </a:solidFill>
                          <a:latin typeface="Arial"/>
                          <a:cs typeface="Arial"/>
                        </a:rPr>
                        <a:t> Laren/Blaricum.</a:t>
                      </a: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CACED9"/>
                    </a:solidFill>
                  </a:tcPr>
                </a:tc>
                <a:extLst>
                  <a:ext uri="{0D108BD9-81ED-4DB2-BD59-A6C34878D82A}">
                    <a16:rowId xmlns:a16="http://schemas.microsoft.com/office/drawing/2014/main" val="10003"/>
                  </a:ext>
                </a:extLst>
              </a:tr>
              <a:tr h="370840">
                <a:tc>
                  <a:txBody>
                    <a:bodyPr/>
                    <a:lstStyle/>
                    <a:p>
                      <a:pPr marL="90805">
                        <a:lnSpc>
                          <a:spcPct val="100000"/>
                        </a:lnSpc>
                        <a:spcBef>
                          <a:spcPts val="315"/>
                        </a:spcBef>
                      </a:pPr>
                      <a:r>
                        <a:rPr lang="nl-NL" sz="1400" dirty="0">
                          <a:solidFill>
                            <a:srgbClr val="003881"/>
                          </a:solidFill>
                          <a:latin typeface="Arial"/>
                          <a:cs typeface="Arial"/>
                        </a:rPr>
                        <a:t>Mireille</a:t>
                      </a:r>
                      <a:r>
                        <a:rPr lang="nl-NL" sz="1400" spc="-70" dirty="0">
                          <a:solidFill>
                            <a:srgbClr val="003881"/>
                          </a:solidFill>
                          <a:latin typeface="Arial"/>
                          <a:cs typeface="Arial"/>
                        </a:rPr>
                        <a:t> </a:t>
                      </a:r>
                      <a:r>
                        <a:rPr lang="nl-NL" sz="1400" spc="-20" dirty="0">
                          <a:solidFill>
                            <a:srgbClr val="003881"/>
                          </a:solidFill>
                          <a:latin typeface="Arial"/>
                          <a:cs typeface="Arial"/>
                        </a:rPr>
                        <a:t>Linck</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a:lnSpc>
                          <a:spcPct val="100000"/>
                        </a:lnSpc>
                        <a:spcBef>
                          <a:spcPts val="315"/>
                        </a:spcBef>
                      </a:pPr>
                      <a:r>
                        <a:rPr sz="1400" spc="-25" dirty="0">
                          <a:solidFill>
                            <a:srgbClr val="003881"/>
                          </a:solidFill>
                          <a:latin typeface="Arial"/>
                          <a:cs typeface="Arial"/>
                        </a:rPr>
                        <a:t>Lid</a:t>
                      </a:r>
                      <a:endParaRPr sz="140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tc>
                  <a:txBody>
                    <a:bodyPr/>
                    <a:lstStyle/>
                    <a:p>
                      <a:pPr marL="90805" marR="0" lvl="0" indent="0" defTabSz="914400" eaLnBrk="1" fontAlgn="auto" latinLnBrk="0" hangingPunct="1">
                        <a:lnSpc>
                          <a:spcPct val="100000"/>
                        </a:lnSpc>
                        <a:spcBef>
                          <a:spcPts val="315"/>
                        </a:spcBef>
                        <a:spcAft>
                          <a:spcPts val="0"/>
                        </a:spcAft>
                        <a:buClrTx/>
                        <a:buSzTx/>
                        <a:buFontTx/>
                        <a:buNone/>
                        <a:tabLst/>
                        <a:defRPr/>
                      </a:pPr>
                      <a:r>
                        <a:rPr lang="nl-NL" sz="1400" dirty="0">
                          <a:solidFill>
                            <a:srgbClr val="003881"/>
                          </a:solidFill>
                          <a:latin typeface="Arial"/>
                          <a:cs typeface="Arial"/>
                        </a:rPr>
                        <a:t>Conservator Escher in Het Paleis</a:t>
                      </a:r>
                      <a:endParaRPr lang="nl-NL" sz="1400" dirty="0">
                        <a:latin typeface="Arial"/>
                        <a:cs typeface="Arial"/>
                      </a:endParaRPr>
                    </a:p>
                  </a:txBody>
                  <a:tcPr marL="0" marR="0" marT="40005" marB="0">
                    <a:lnL w="12700">
                      <a:solidFill>
                        <a:srgbClr val="E1CAB5"/>
                      </a:solidFill>
                      <a:prstDash val="solid"/>
                    </a:lnL>
                    <a:lnR w="12700">
                      <a:solidFill>
                        <a:srgbClr val="E1CAB5"/>
                      </a:solidFill>
                      <a:prstDash val="solid"/>
                    </a:lnR>
                    <a:lnT w="12700">
                      <a:solidFill>
                        <a:srgbClr val="E1CAB5"/>
                      </a:solidFill>
                      <a:prstDash val="solid"/>
                    </a:lnT>
                    <a:lnB w="12700">
                      <a:solidFill>
                        <a:srgbClr val="E1CAB5"/>
                      </a:solidFill>
                      <a:prstDash val="solid"/>
                    </a:lnB>
                    <a:solidFill>
                      <a:srgbClr val="E7E8EC"/>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48932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262f1da-29a8-4fb5-890b-5ef5edfc06de" xsi:nil="true"/>
    <lcf76f155ced4ddcb4097134ff3c332f xmlns="718352f3-585c-4910-a9ac-632e4d25d34c">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21D310F1B2834A8DFB9B1E7210F432" ma:contentTypeVersion="19" ma:contentTypeDescription="Een nieuw document maken." ma:contentTypeScope="" ma:versionID="fca4d823e06831862267da15194234b8">
  <xsd:schema xmlns:xsd="http://www.w3.org/2001/XMLSchema" xmlns:xs="http://www.w3.org/2001/XMLSchema" xmlns:p="http://schemas.microsoft.com/office/2006/metadata/properties" xmlns:ns2="d262f1da-29a8-4fb5-890b-5ef5edfc06de" xmlns:ns3="718352f3-585c-4910-a9ac-632e4d25d34c" targetNamespace="http://schemas.microsoft.com/office/2006/metadata/properties" ma:root="true" ma:fieldsID="fedd26a3e0434fae863965be7a6cddc3" ns2:_="" ns3:_="">
    <xsd:import namespace="d262f1da-29a8-4fb5-890b-5ef5edfc06de"/>
    <xsd:import namespace="718352f3-585c-4910-a9ac-632e4d25d34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62f1da-29a8-4fb5-890b-5ef5edfc06de"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22d87777-a98d-4c5c-892c-49c6644c4502}" ma:internalName="TaxCatchAll" ma:showField="CatchAllData" ma:web="d262f1da-29a8-4fb5-890b-5ef5edfc06d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18352f3-585c-4910-a9ac-632e4d25d34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f0198382-8d25-4b9d-97a1-fe1a2812903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285445-08C5-47D6-B4BE-684BB91F6A49}">
  <ds:schemaRefs>
    <ds:schemaRef ds:uri="http://schemas.microsoft.com/office/2006/metadata/properties"/>
    <ds:schemaRef ds:uri="http://schemas.microsoft.com/office/infopath/2007/PartnerControls"/>
    <ds:schemaRef ds:uri="d262f1da-29a8-4fb5-890b-5ef5edfc06de"/>
    <ds:schemaRef ds:uri="16656aa0-14ed-4432-9d59-8633bbfbb12e"/>
    <ds:schemaRef ds:uri="718352f3-585c-4910-a9ac-632e4d25d34c"/>
  </ds:schemaRefs>
</ds:datastoreItem>
</file>

<file path=customXml/itemProps2.xml><?xml version="1.0" encoding="utf-8"?>
<ds:datastoreItem xmlns:ds="http://schemas.openxmlformats.org/officeDocument/2006/customXml" ds:itemID="{358AB28B-CAC9-4AF8-96C1-C07D891756C0}">
  <ds:schemaRefs>
    <ds:schemaRef ds:uri="http://schemas.microsoft.com/sharepoint/v3/contenttype/forms"/>
  </ds:schemaRefs>
</ds:datastoreItem>
</file>

<file path=customXml/itemProps3.xml><?xml version="1.0" encoding="utf-8"?>
<ds:datastoreItem xmlns:ds="http://schemas.openxmlformats.org/officeDocument/2006/customXml" ds:itemID="{F00F1492-4408-4200-B5DA-61A2B5A108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62f1da-29a8-4fb5-890b-5ef5edfc06de"/>
    <ds:schemaRef ds:uri="718352f3-585c-4910-a9ac-632e4d25d34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TotalTime>
  <Words>207</Words>
  <Application>Microsoft Office PowerPoint</Application>
  <PresentationFormat>Breedbeeld</PresentationFormat>
  <Paragraphs>27</Paragraphs>
  <Slides>2</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vt:i4>
      </vt:variant>
    </vt:vector>
  </HeadingPairs>
  <TitlesOfParts>
    <vt:vector size="7" baseType="lpstr">
      <vt:lpstr>Arial</vt:lpstr>
      <vt:lpstr>Calibri</vt:lpstr>
      <vt:lpstr>Georgia</vt:lpstr>
      <vt:lpstr>Times New Roman</vt:lpstr>
      <vt:lpstr>Office Theme</vt:lpstr>
      <vt:lpstr>Raad van Toezicht - Stichting Grote Kerk Naarden</vt:lpstr>
      <vt:lpstr>Raad van Toezicht - Stichting Grote Kerk Naarden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Ellen Snoep</dc:creator>
  <cp:lastModifiedBy>Esmee Stam - Grote Kerk Naarden</cp:lastModifiedBy>
  <cp:revision>2</cp:revision>
  <dcterms:created xsi:type="dcterms:W3CDTF">2025-11-28T09:31:30Z</dcterms:created>
  <dcterms:modified xsi:type="dcterms:W3CDTF">2026-05-04T14:18:38Z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0x0101008A21D310F1B2834A8DFB9B1E7210F432</vt:lpwstr>
  </property>
  <property fmtid="{D5CDD505-2E9C-101B-9397-08002B2CF9AE}" pid="3" name="Created">
    <vt:filetime>2025-10-20T00:00:00Z</vt:filetime>
  </property>
  <property fmtid="{D5CDD505-2E9C-101B-9397-08002B2CF9AE}" pid="4" name="Creator">
    <vt:lpwstr>Acrobat PDFMaker 25 for PowerPoint</vt:lpwstr>
  </property>
  <property fmtid="{D5CDD505-2E9C-101B-9397-08002B2CF9AE}" pid="5" name="LastSaved">
    <vt:filetime>2025-11-28T00:00:00Z</vt:filetime>
  </property>
  <property fmtid="{D5CDD505-2E9C-101B-9397-08002B2CF9AE}" pid="6" name="Producer">
    <vt:lpwstr>Adobe PDF Library 25.1.20</vt:lpwstr>
  </property>
</Properties>
</file>